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65" r:id="rId3"/>
    <p:sldId id="257" r:id="rId4"/>
    <p:sldId id="256" r:id="rId5"/>
    <p:sldId id="262" r:id="rId6"/>
    <p:sldId id="258" r:id="rId7"/>
    <p:sldId id="263" r:id="rId8"/>
    <p:sldId id="259" r:id="rId9"/>
    <p:sldId id="260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12"/>
    <p:restoredTop sz="94556"/>
  </p:normalViewPr>
  <p:slideViewPr>
    <p:cSldViewPr snapToGrid="0" snapToObjects="1">
      <p:cViewPr varScale="1">
        <p:scale>
          <a:sx n="101" d="100"/>
          <a:sy n="101" d="100"/>
        </p:scale>
        <p:origin x="20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E7BE2-7FFC-C84A-9B54-0831ABF401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8E2B4B-A5EE-024F-BA51-6713DCD6F1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A677E-6101-EF43-A00D-E68690C20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F08-90E3-1C44-9B15-1F7E0578E36D}" type="datetimeFigureOut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596F6-CFCA-284A-A830-40507AD79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97261-130D-B340-8004-53AA76C36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2E8F9-B61A-C14F-AFFD-1086F384B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089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1FF2E-73E3-5745-9E9D-B97117F8D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49DFD9-50CA-9F4D-8A3A-C110BE4EF3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D5212-9564-C44F-B0EB-C8CB8D28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F08-90E3-1C44-9B15-1F7E0578E36D}" type="datetimeFigureOut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C206E0-3F0E-1243-A42D-7B22A5893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8ED936-6690-F04D-8FA2-F1C0E44A5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2E8F9-B61A-C14F-AFFD-1086F384B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927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56F655-17CE-3246-939E-45AD6B3EBC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E55A7F-0BBB-BF42-8EC8-42F47D85B3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97165-FB8E-7F4A-8B2D-435300CCD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F08-90E3-1C44-9B15-1F7E0578E36D}" type="datetimeFigureOut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32042-8768-2541-B968-1DA781F79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347EC-4F2F-9042-B13B-64B377B3F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2E8F9-B61A-C14F-AFFD-1086F384B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737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7ADB8-5D3D-194E-822C-05543C7BF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C8D2C-6F79-DE44-821D-AA0E5AD56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D6F1D-F181-FB40-B8A5-1B70078AE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F08-90E3-1C44-9B15-1F7E0578E36D}" type="datetimeFigureOut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8076A-4010-224A-8522-343F1679E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EF25B0-F1FA-9749-9CEA-174F5D85D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2E8F9-B61A-C14F-AFFD-1086F384B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06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61384-0FD5-E745-9A6A-7A8ABCD40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E66C6-6F21-E048-B4C6-AA77B80C1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1AEAD8-19DF-EF45-9C05-A87EB31AE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F08-90E3-1C44-9B15-1F7E0578E36D}" type="datetimeFigureOut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3F41D-0EBA-954D-BFAD-F9998DE8C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F3860-7A5B-AA4E-B0B1-97A6D6D45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2E8F9-B61A-C14F-AFFD-1086F384B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73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5D6CA-1845-1240-AA73-42AFA51F5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5BE8F-EE5B-B44C-BD9A-4ABC6E3975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A78C1C-5155-BA44-8759-40589BA31D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C6ABF-AA17-C54A-833D-2CF694A27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F08-90E3-1C44-9B15-1F7E0578E36D}" type="datetimeFigureOut">
              <a:rPr lang="en-US" smtClean="0"/>
              <a:t>9/26/18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9AB9F4-9DBB-4A4C-9243-7BE0F13A7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9746AB-7A28-5C45-93DD-93DB9D6CE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2E8F9-B61A-C14F-AFFD-1086F384B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112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00030-EE0D-F144-A66B-09A9CA31C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1DC5F-2176-3748-94C2-3FD563EE0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D9B531-90FD-C34A-AD5D-F7003367F3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ACA800-BEC9-0146-8812-3D699821E4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B8D664-79A1-884E-AB4A-DDE9E0A0FB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FA382D-84C8-734F-A193-222C33E2B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F08-90E3-1C44-9B15-1F7E0578E36D}" type="datetimeFigureOut">
              <a:rPr lang="en-US" smtClean="0"/>
              <a:t>9/26/18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22AC3F-BE0B-3A4D-85E8-E38D84B2A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6CCAC6-3689-7F46-BDEC-AD5D4527D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2E8F9-B61A-C14F-AFFD-1086F384B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909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B8146-F005-9642-B556-F7E3AAF23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00BA81-89ED-C346-B093-71B95A511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F08-90E3-1C44-9B15-1F7E0578E36D}" type="datetimeFigureOut">
              <a:rPr lang="en-US" smtClean="0"/>
              <a:t>9/26/18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8A8FD4-9A37-D747-B7EF-DCC15830D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6BA6A-1250-2240-B08E-6AD300D02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2E8F9-B61A-C14F-AFFD-1086F384B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15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03835C-EA29-1D40-9F59-4B7769B77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F08-90E3-1C44-9B15-1F7E0578E36D}" type="datetimeFigureOut">
              <a:rPr lang="en-US" smtClean="0"/>
              <a:t>9/26/18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456AA7-265F-D344-9C13-EFE874CD2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0B929-8677-274A-ACA2-E82AFFAC5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2E8F9-B61A-C14F-AFFD-1086F384B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307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5F2FC-3035-294D-9936-AF9FDC964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368F1-FD67-2B46-89F6-5265C0F8A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79FE7B-81CB-6243-A7D5-62D7431DD2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A13A11-2C16-5B4A-B633-B94A5425A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F08-90E3-1C44-9B15-1F7E0578E36D}" type="datetimeFigureOut">
              <a:rPr lang="en-US" smtClean="0"/>
              <a:t>9/26/18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C56634-3D2F-F34E-A442-6EB0FE9D0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4F0693-D3C9-9A4C-9C8D-65790DA93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2E8F9-B61A-C14F-AFFD-1086F384B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50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7721E-65FB-9246-A61F-851CBE3F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86D4D2-FA2E-154E-AE7F-5070C688EA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1ED2A5-E5EF-5547-99D0-77844341F5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6D39D9-4F55-9749-8C3A-6B117665A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F08-90E3-1C44-9B15-1F7E0578E36D}" type="datetimeFigureOut">
              <a:rPr lang="en-US" smtClean="0"/>
              <a:t>9/26/18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0F6A43-BFB2-5D46-9330-95B9E1865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EBA88C-3AEB-3C42-A519-2F1837643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2E8F9-B61A-C14F-AFFD-1086F384B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194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6E06F7-F466-DA47-9078-879A22E06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483109-1324-B74C-9CFF-0E405B285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43832-FB38-2543-B590-C9D943654E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7DF08-90E3-1C44-9B15-1F7E0578E36D}" type="datetimeFigureOut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24405-70C5-7E40-8442-27DEC475EA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C8C3D-1FBF-7148-B336-44CF071199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42E8F9-B61A-C14F-AFFD-1086F384B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115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3E605D-6341-134B-86EA-F8180F456C3B}"/>
              </a:ext>
            </a:extLst>
          </p:cNvPr>
          <p:cNvSpPr txBox="1"/>
          <p:nvPr/>
        </p:nvSpPr>
        <p:spPr>
          <a:xfrm>
            <a:off x="1593966" y="520700"/>
            <a:ext cx="90040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BREAST CANCER PROFILING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4C2A55-AD3C-D341-8249-D080A2D1B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31" y="393959"/>
            <a:ext cx="10073303" cy="312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56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12F831-A99D-144D-992B-078334296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08" y="414705"/>
            <a:ext cx="4927600" cy="2781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887FDD-1F49-FC47-904B-4B978CA4C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208" y="2069869"/>
            <a:ext cx="6951865" cy="432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75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3E605D-6341-134B-86EA-F8180F456C3B}"/>
              </a:ext>
            </a:extLst>
          </p:cNvPr>
          <p:cNvSpPr txBox="1"/>
          <p:nvPr/>
        </p:nvSpPr>
        <p:spPr>
          <a:xfrm>
            <a:off x="1593966" y="520700"/>
            <a:ext cx="90040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BREAST CANCER PROFILING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F6E97B-D7B0-5843-9545-585B52BD61C7}"/>
              </a:ext>
            </a:extLst>
          </p:cNvPr>
          <p:cNvSpPr txBox="1"/>
          <p:nvPr/>
        </p:nvSpPr>
        <p:spPr>
          <a:xfrm>
            <a:off x="1283128" y="4521719"/>
            <a:ext cx="97633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</a:rPr>
              <a:t>“AKA HOW TO MAKE A STUDY</a:t>
            </a:r>
          </a:p>
          <a:p>
            <a:pPr algn="ctr"/>
            <a:r>
              <a:rPr lang="en-US" sz="4800" b="1" dirty="0">
                <a:solidFill>
                  <a:srgbClr val="FF0000"/>
                </a:solidFill>
              </a:rPr>
              <a:t>NEARLY IMPOSSIBLE TO REPRODUCE”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4C2A55-AD3C-D341-8249-D080A2D1B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31" y="393959"/>
            <a:ext cx="10073303" cy="312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5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81B3A2-7A6B-5B49-89E2-C08E4A3AA0AD}"/>
              </a:ext>
            </a:extLst>
          </p:cNvPr>
          <p:cNvSpPr/>
          <p:nvPr/>
        </p:nvSpPr>
        <p:spPr>
          <a:xfrm>
            <a:off x="2223751" y="172658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>
                <a:solidFill>
                  <a:srgbClr val="1B3051"/>
                </a:solidFill>
                <a:effectLst/>
                <a:latin typeface="var(--font-family-sans)"/>
              </a:rPr>
              <a:t>Availability of data and materials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Noto Serif"/>
              </a:rPr>
              <a:t>All data generated or analyzed during this study are included in this published article and its supplementary information files.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50D8A4-8866-8C40-A5EE-4915002A31AE}"/>
              </a:ext>
            </a:extLst>
          </p:cNvPr>
          <p:cNvSpPr txBox="1"/>
          <p:nvPr/>
        </p:nvSpPr>
        <p:spPr>
          <a:xfrm rot="5400000">
            <a:off x="1165020" y="1300759"/>
            <a:ext cx="7180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34E38C-7859-584B-AE64-33BC3E626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672" y="3074033"/>
            <a:ext cx="8610600" cy="142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EED5FC-33BC-324F-BF0C-553EFDC046E6}"/>
              </a:ext>
            </a:extLst>
          </p:cNvPr>
          <p:cNvSpPr txBox="1"/>
          <p:nvPr/>
        </p:nvSpPr>
        <p:spPr>
          <a:xfrm rot="5400000">
            <a:off x="1173605" y="2803485"/>
            <a:ext cx="7180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A6BE14-92DF-3C4F-B7AD-BE9C74DFD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672" y="4712337"/>
            <a:ext cx="8343900" cy="1206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B8BACD-1C89-2C4F-A636-030872131E5D}"/>
              </a:ext>
            </a:extLst>
          </p:cNvPr>
          <p:cNvSpPr txBox="1"/>
          <p:nvPr/>
        </p:nvSpPr>
        <p:spPr>
          <a:xfrm rot="5400000">
            <a:off x="1165019" y="4530757"/>
            <a:ext cx="7180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AA567C-ACC6-C244-891A-9856896E019E}"/>
              </a:ext>
            </a:extLst>
          </p:cNvPr>
          <p:cNvSpPr txBox="1"/>
          <p:nvPr/>
        </p:nvSpPr>
        <p:spPr>
          <a:xfrm>
            <a:off x="3721100" y="520700"/>
            <a:ext cx="47839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NOTABLE QUOTES</a:t>
            </a:r>
          </a:p>
        </p:txBody>
      </p:sp>
    </p:spTree>
    <p:extLst>
      <p:ext uri="{BB962C8B-B14F-4D97-AF65-F5344CB8AC3E}">
        <p14:creationId xmlns:p14="http://schemas.microsoft.com/office/powerpoint/2010/main" val="3994461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6114F19-B1CA-C144-81AD-9272204441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263621"/>
              </p:ext>
            </p:extLst>
          </p:nvPr>
        </p:nvGraphicFramePr>
        <p:xfrm>
          <a:off x="1830618" y="77274"/>
          <a:ext cx="8530764" cy="6695784"/>
        </p:xfrm>
        <a:graphic>
          <a:graphicData uri="http://schemas.openxmlformats.org/drawingml/2006/table">
            <a:tbl>
              <a:tblPr firstRow="1" firstCol="1" bandRow="1">
                <a:tableStyleId>{22838BEF-8BB2-4498-84A7-C5851F593DF1}</a:tableStyleId>
              </a:tblPr>
              <a:tblGrid>
                <a:gridCol w="1421794">
                  <a:extLst>
                    <a:ext uri="{9D8B030D-6E8A-4147-A177-3AD203B41FA5}">
                      <a16:colId xmlns:a16="http://schemas.microsoft.com/office/drawing/2014/main" val="1940564607"/>
                    </a:ext>
                  </a:extLst>
                </a:gridCol>
                <a:gridCol w="1421794">
                  <a:extLst>
                    <a:ext uri="{9D8B030D-6E8A-4147-A177-3AD203B41FA5}">
                      <a16:colId xmlns:a16="http://schemas.microsoft.com/office/drawing/2014/main" val="3396711310"/>
                    </a:ext>
                  </a:extLst>
                </a:gridCol>
                <a:gridCol w="1421794">
                  <a:extLst>
                    <a:ext uri="{9D8B030D-6E8A-4147-A177-3AD203B41FA5}">
                      <a16:colId xmlns:a16="http://schemas.microsoft.com/office/drawing/2014/main" val="3603351729"/>
                    </a:ext>
                  </a:extLst>
                </a:gridCol>
                <a:gridCol w="1599455">
                  <a:extLst>
                    <a:ext uri="{9D8B030D-6E8A-4147-A177-3AD203B41FA5}">
                      <a16:colId xmlns:a16="http://schemas.microsoft.com/office/drawing/2014/main" val="336570697"/>
                    </a:ext>
                  </a:extLst>
                </a:gridCol>
                <a:gridCol w="1244133">
                  <a:extLst>
                    <a:ext uri="{9D8B030D-6E8A-4147-A177-3AD203B41FA5}">
                      <a16:colId xmlns:a16="http://schemas.microsoft.com/office/drawing/2014/main" val="3511785999"/>
                    </a:ext>
                  </a:extLst>
                </a:gridCol>
                <a:gridCol w="1421794">
                  <a:extLst>
                    <a:ext uri="{9D8B030D-6E8A-4147-A177-3AD203B41FA5}">
                      <a16:colId xmlns:a16="http://schemas.microsoft.com/office/drawing/2014/main" val="4060466337"/>
                    </a:ext>
                  </a:extLst>
                </a:gridCol>
              </a:tblGrid>
              <a:tr h="206635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Platform</a:t>
                      </a: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effectLst/>
                        </a:rPr>
                        <a:t>Technology</a:t>
                      </a:r>
                      <a:endParaRPr lang="en-US" sz="12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samples used vs Total samples in project</a:t>
                      </a: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>
                          <a:effectLst/>
                        </a:rPr>
                        <a:t>Excluded outliers</a:t>
                      </a:r>
                      <a:endParaRPr lang="en-US" sz="12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>
                          <a:effectLst/>
                        </a:rPr>
                        <a:t>Samples origin</a:t>
                      </a:r>
                      <a:endParaRPr lang="en-US" sz="12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extLst>
                  <a:ext uri="{0D108BD9-81ED-4DB2-BD59-A6C34878D82A}">
                    <a16:rowId xmlns:a16="http://schemas.microsoft.com/office/drawing/2014/main" val="2325266132"/>
                  </a:ext>
                </a:extLst>
              </a:tr>
              <a:tr h="206635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TRAINING </a:t>
                      </a:r>
                      <a:r>
                        <a:rPr lang="en-US" sz="1200" b="1" baseline="0" dirty="0">
                          <a:effectLst/>
                        </a:rPr>
                        <a:t>SERIES</a:t>
                      </a:r>
                      <a:endParaRPr lang="en-US" sz="1200" b="1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extLst>
                  <a:ext uri="{0D108BD9-81ED-4DB2-BD59-A6C34878D82A}">
                    <a16:rowId xmlns:a16="http://schemas.microsoft.com/office/drawing/2014/main" val="3968031763"/>
                  </a:ext>
                </a:extLst>
              </a:tr>
              <a:tr h="206635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baseline="0" dirty="0">
                          <a:effectLst/>
                        </a:rPr>
                        <a:t>GSE52712</a:t>
                      </a:r>
                      <a:endParaRPr lang="en-US" sz="1200" b="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Affymetrix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Microarray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19 (20)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1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Manchester (UK)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extLst>
                  <a:ext uri="{0D108BD9-81ED-4DB2-BD59-A6C34878D82A}">
                    <a16:rowId xmlns:a16="http://schemas.microsoft.com/office/drawing/2014/main" val="847589717"/>
                  </a:ext>
                </a:extLst>
              </a:tr>
              <a:tr h="206635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baseline="0">
                          <a:effectLst/>
                        </a:rPr>
                        <a:t>GSE40987</a:t>
                      </a:r>
                      <a:endParaRPr lang="en-US" sz="1200" b="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Affymetrix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Microarray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10 (10)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0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Boston (USA)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extLst>
                  <a:ext uri="{0D108BD9-81ED-4DB2-BD59-A6C34878D82A}">
                    <a16:rowId xmlns:a16="http://schemas.microsoft.com/office/drawing/2014/main" val="1337025371"/>
                  </a:ext>
                </a:extLst>
              </a:tr>
              <a:tr h="206635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baseline="0">
                          <a:effectLst/>
                        </a:rPr>
                        <a:t>GSE52262</a:t>
                      </a:r>
                      <a:endParaRPr lang="en-US" sz="1200" b="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effectLst/>
                        </a:rPr>
                        <a:t>Affymetrix</a:t>
                      </a:r>
                      <a:endParaRPr lang="en-US" sz="12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Microarray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16 (**27; ?)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0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Houston (USA)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extLst>
                  <a:ext uri="{0D108BD9-81ED-4DB2-BD59-A6C34878D82A}">
                    <a16:rowId xmlns:a16="http://schemas.microsoft.com/office/drawing/2014/main" val="2329108344"/>
                  </a:ext>
                </a:extLst>
              </a:tr>
              <a:tr h="460956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baseline="0" dirty="0">
                          <a:effectLst/>
                        </a:rPr>
                        <a:t>GSE12790</a:t>
                      </a:r>
                      <a:endParaRPr lang="en-US" sz="1200" b="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Affymetrix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Microarray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20 (**98; 17 are MCF10A, 1 is MCF7)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1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San Francisco (USA)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extLst>
                  <a:ext uri="{0D108BD9-81ED-4DB2-BD59-A6C34878D82A}">
                    <a16:rowId xmlns:a16="http://schemas.microsoft.com/office/drawing/2014/main" val="1817968859"/>
                  </a:ext>
                </a:extLst>
              </a:tr>
              <a:tr h="206635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baseline="0">
                          <a:effectLst/>
                        </a:rPr>
                        <a:t>GSE46834</a:t>
                      </a:r>
                      <a:endParaRPr lang="en-US" sz="1200" b="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Illumina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Microarray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8 (8)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0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New York (USA)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extLst>
                  <a:ext uri="{0D108BD9-81ED-4DB2-BD59-A6C34878D82A}">
                    <a16:rowId xmlns:a16="http://schemas.microsoft.com/office/drawing/2014/main" val="1447040978"/>
                  </a:ext>
                </a:extLst>
              </a:tr>
              <a:tr h="333796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baseline="0" dirty="0">
                          <a:effectLst/>
                        </a:rPr>
                        <a:t>GSE68651</a:t>
                      </a:r>
                      <a:endParaRPr lang="en-US" sz="1200" b="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Illumina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Microarray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effectLst/>
                        </a:rPr>
                        <a:t>35 (36)</a:t>
                      </a:r>
                      <a:endParaRPr lang="en-US" sz="12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1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Southampton (UK)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extLst>
                  <a:ext uri="{0D108BD9-81ED-4DB2-BD59-A6C34878D82A}">
                    <a16:rowId xmlns:a16="http://schemas.microsoft.com/office/drawing/2014/main" val="1598433080"/>
                  </a:ext>
                </a:extLst>
              </a:tr>
              <a:tr h="460956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baseline="0" dirty="0">
                          <a:effectLst/>
                        </a:rPr>
                        <a:t>GSE74251</a:t>
                      </a:r>
                      <a:endParaRPr lang="en-US" sz="1200" b="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Illumina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RNA-Seq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12 (**6 are YB5 colon cancer cells)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0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Philadelphia (USA)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extLst>
                  <a:ext uri="{0D108BD9-81ED-4DB2-BD59-A6C34878D82A}">
                    <a16:rowId xmlns:a16="http://schemas.microsoft.com/office/drawing/2014/main" val="2810390493"/>
                  </a:ext>
                </a:extLst>
              </a:tr>
              <a:tr h="206635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baseline="0">
                          <a:effectLst/>
                        </a:rPr>
                        <a:t>GSE74377</a:t>
                      </a:r>
                      <a:endParaRPr lang="en-US" sz="1200" b="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Illumina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RNA-Seq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12 (**16; ?)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0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Iowa (USA)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extLst>
                  <a:ext uri="{0D108BD9-81ED-4DB2-BD59-A6C34878D82A}">
                    <a16:rowId xmlns:a16="http://schemas.microsoft.com/office/drawing/2014/main" val="1851343057"/>
                  </a:ext>
                </a:extLst>
              </a:tr>
              <a:tr h="206635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baseline="0" dirty="0">
                          <a:effectLst/>
                        </a:rPr>
                        <a:t>TEST SERIES</a:t>
                      </a:r>
                      <a:endParaRPr lang="en-US" sz="1200" b="1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extLst>
                  <a:ext uri="{0D108BD9-81ED-4DB2-BD59-A6C34878D82A}">
                    <a16:rowId xmlns:a16="http://schemas.microsoft.com/office/drawing/2014/main" val="4212954289"/>
                  </a:ext>
                </a:extLst>
              </a:tr>
              <a:tr h="333796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baseline="0" dirty="0">
                          <a:effectLst/>
                        </a:rPr>
                        <a:t>GSE78011</a:t>
                      </a:r>
                      <a:endParaRPr lang="en-US" sz="1200" b="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Illumina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RNA-Seq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3 (**10; 3 are controls?)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0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effectLst/>
                        </a:rPr>
                        <a:t>Louisville (USA)</a:t>
                      </a:r>
                      <a:endParaRPr lang="en-US" sz="12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extLst>
                  <a:ext uri="{0D108BD9-81ED-4DB2-BD59-A6C34878D82A}">
                    <a16:rowId xmlns:a16="http://schemas.microsoft.com/office/drawing/2014/main" val="3426011879"/>
                  </a:ext>
                </a:extLst>
              </a:tr>
              <a:tr h="206635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baseline="0" dirty="0">
                          <a:effectLst/>
                        </a:rPr>
                        <a:t>GSE81593</a:t>
                      </a:r>
                      <a:endParaRPr lang="en-US" sz="1200" b="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Illumina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RNA-Seq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3 (**12; ?)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0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New York (USA)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extLst>
                  <a:ext uri="{0D108BD9-81ED-4DB2-BD59-A6C34878D82A}">
                    <a16:rowId xmlns:a16="http://schemas.microsoft.com/office/drawing/2014/main" val="2506066196"/>
                  </a:ext>
                </a:extLst>
              </a:tr>
              <a:tr h="333796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baseline="0" dirty="0">
                          <a:effectLst/>
                        </a:rPr>
                        <a:t>GSE75292</a:t>
                      </a:r>
                      <a:endParaRPr lang="en-US" sz="1200" b="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Illumina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Microarray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6 (6)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1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Goyang (South Korea)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extLst>
                  <a:ext uri="{0D108BD9-81ED-4DB2-BD59-A6C34878D82A}">
                    <a16:rowId xmlns:a16="http://schemas.microsoft.com/office/drawing/2014/main" val="1160443197"/>
                  </a:ext>
                </a:extLst>
              </a:tr>
              <a:tr h="333796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baseline="0" dirty="0">
                          <a:effectLst/>
                        </a:rPr>
                        <a:t>GSE29327</a:t>
                      </a:r>
                      <a:endParaRPr lang="en-US" sz="1200" b="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Affymetrix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Microarray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6 (6)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0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South San Francisco (USA)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extLst>
                  <a:ext uri="{0D108BD9-81ED-4DB2-BD59-A6C34878D82A}">
                    <a16:rowId xmlns:a16="http://schemas.microsoft.com/office/drawing/2014/main" val="3525415998"/>
                  </a:ext>
                </a:extLst>
              </a:tr>
              <a:tr h="333796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baseline="0">
                          <a:effectLst/>
                        </a:rPr>
                        <a:t>GSE30931</a:t>
                      </a:r>
                      <a:endParaRPr lang="en-US" sz="1200" b="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Illumina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Microarray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12 (12)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0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Goettingen (Germany)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extLst>
                  <a:ext uri="{0D108BD9-81ED-4DB2-BD59-A6C34878D82A}">
                    <a16:rowId xmlns:a16="http://schemas.microsoft.com/office/drawing/2014/main" val="92545179"/>
                  </a:ext>
                </a:extLst>
              </a:tr>
              <a:tr h="206635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baseline="0">
                          <a:effectLst/>
                        </a:rPr>
                        <a:t>GSE48398</a:t>
                      </a:r>
                      <a:endParaRPr lang="en-US" sz="1200" b="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Illumina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Microarray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36 (36)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0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Texas (USA)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extLst>
                  <a:ext uri="{0D108BD9-81ED-4DB2-BD59-A6C34878D82A}">
                    <a16:rowId xmlns:a16="http://schemas.microsoft.com/office/drawing/2014/main" val="3463633111"/>
                  </a:ext>
                </a:extLst>
              </a:tr>
              <a:tr h="333796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baseline="0" dirty="0">
                          <a:effectLst/>
                        </a:rPr>
                        <a:t>GSE35928</a:t>
                      </a:r>
                      <a:endParaRPr lang="en-US" sz="1200" b="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Affymetrix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Microarray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6 (6)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0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Piscataway (USA)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extLst>
                  <a:ext uri="{0D108BD9-81ED-4DB2-BD59-A6C34878D82A}">
                    <a16:rowId xmlns:a16="http://schemas.microsoft.com/office/drawing/2014/main" val="1675198817"/>
                  </a:ext>
                </a:extLst>
              </a:tr>
              <a:tr h="333796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baseline="0">
                          <a:effectLst/>
                        </a:rPr>
                        <a:t>GSE57339</a:t>
                      </a:r>
                      <a:endParaRPr lang="en-US" sz="1200" b="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Illumina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Microarray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12 (12)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0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New Haven (USA)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extLst>
                  <a:ext uri="{0D108BD9-81ED-4DB2-BD59-A6C34878D82A}">
                    <a16:rowId xmlns:a16="http://schemas.microsoft.com/office/drawing/2014/main" val="4047044859"/>
                  </a:ext>
                </a:extLst>
              </a:tr>
              <a:tr h="460956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baseline="0" dirty="0">
                          <a:effectLst/>
                        </a:rPr>
                        <a:t>GSE45715</a:t>
                      </a:r>
                      <a:endParaRPr lang="en-US" sz="1200" b="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effectLst/>
                        </a:rPr>
                        <a:t>Illumina</a:t>
                      </a:r>
                      <a:endParaRPr lang="en-US" sz="12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Microarray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42 (**53; 42 are MCF7, 11 are MCF10A)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>
                          <a:effectLst/>
                        </a:rPr>
                        <a:t>0</a:t>
                      </a:r>
                      <a:endParaRPr lang="en-US" sz="12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effectLst/>
                        </a:rPr>
                        <a:t>Miami (USA)</a:t>
                      </a:r>
                      <a:endParaRPr lang="en-US" sz="12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52" marR="64752" marT="29886" marB="29886" anchor="ctr"/>
                </a:tc>
                <a:extLst>
                  <a:ext uri="{0D108BD9-81ED-4DB2-BD59-A6C34878D82A}">
                    <a16:rowId xmlns:a16="http://schemas.microsoft.com/office/drawing/2014/main" val="1408386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0537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D12B05E-A2D3-E545-B89E-E9F8C4CC20AC}"/>
              </a:ext>
            </a:extLst>
          </p:cNvPr>
          <p:cNvSpPr txBox="1"/>
          <p:nvPr/>
        </p:nvSpPr>
        <p:spPr>
          <a:xfrm>
            <a:off x="8340984" y="1197800"/>
            <a:ext cx="2765526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Perl script to grab SRR accessions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ADB59B-1870-9145-95AB-A33CE041EBBA}"/>
              </a:ext>
            </a:extLst>
          </p:cNvPr>
          <p:cNvSpPr txBox="1"/>
          <p:nvPr/>
        </p:nvSpPr>
        <p:spPr>
          <a:xfrm>
            <a:off x="8340984" y="2575151"/>
            <a:ext cx="2765526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Align with HiSat2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158B05-F9E9-5343-91EC-86EF9B7E86E1}"/>
              </a:ext>
            </a:extLst>
          </p:cNvPr>
          <p:cNvSpPr txBox="1"/>
          <p:nvPr/>
        </p:nvSpPr>
        <p:spPr>
          <a:xfrm>
            <a:off x="8340984" y="3952502"/>
            <a:ext cx="2765526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Count with Subread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featureCount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8D2C3A-F928-1743-9FA8-4B4FED7EEEF0}"/>
              </a:ext>
            </a:extLst>
          </p:cNvPr>
          <p:cNvSpPr txBox="1"/>
          <p:nvPr/>
        </p:nvSpPr>
        <p:spPr>
          <a:xfrm>
            <a:off x="8340984" y="5329852"/>
            <a:ext cx="2765526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Normalization and differential gene expression with DESEQ2</a:t>
            </a:r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9C051075-D53B-3D45-B8A7-614B1DCB84EC}"/>
              </a:ext>
            </a:extLst>
          </p:cNvPr>
          <p:cNvSpPr/>
          <p:nvPr/>
        </p:nvSpPr>
        <p:spPr>
          <a:xfrm>
            <a:off x="9577697" y="2006600"/>
            <a:ext cx="292100" cy="431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55F6A4EC-5595-1F49-9413-9CA7C3C5BE60}"/>
              </a:ext>
            </a:extLst>
          </p:cNvPr>
          <p:cNvSpPr/>
          <p:nvPr/>
        </p:nvSpPr>
        <p:spPr>
          <a:xfrm>
            <a:off x="9577697" y="3365500"/>
            <a:ext cx="292100" cy="431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6C9543DD-61A3-474A-98F2-27F477C4E550}"/>
              </a:ext>
            </a:extLst>
          </p:cNvPr>
          <p:cNvSpPr/>
          <p:nvPr/>
        </p:nvSpPr>
        <p:spPr>
          <a:xfrm>
            <a:off x="9577697" y="4787900"/>
            <a:ext cx="292100" cy="431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A1C27F5-E469-C94C-BB80-7E219D655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029" y="2264618"/>
            <a:ext cx="5740011" cy="279309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0D54B1A-2ED3-6946-822C-3AF2D69AF030}"/>
              </a:ext>
            </a:extLst>
          </p:cNvPr>
          <p:cNvSpPr txBox="1"/>
          <p:nvPr/>
        </p:nvSpPr>
        <p:spPr>
          <a:xfrm>
            <a:off x="3721100" y="520700"/>
            <a:ext cx="3621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WORKFLOWS</a:t>
            </a:r>
          </a:p>
        </p:txBody>
      </p:sp>
    </p:spTree>
    <p:extLst>
      <p:ext uri="{BB962C8B-B14F-4D97-AF65-F5344CB8AC3E}">
        <p14:creationId xmlns:p14="http://schemas.microsoft.com/office/powerpoint/2010/main" val="2453377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D6062A-720D-8040-8185-B24A5089B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89" y="1192761"/>
            <a:ext cx="5756244" cy="45123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32248F-E0BC-D842-817A-0DA6D407C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545" y="1570066"/>
            <a:ext cx="5703455" cy="41350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A784F4-1F02-B84B-ACD7-FD2D36D3BA79}"/>
              </a:ext>
            </a:extLst>
          </p:cNvPr>
          <p:cNvSpPr txBox="1"/>
          <p:nvPr/>
        </p:nvSpPr>
        <p:spPr>
          <a:xfrm>
            <a:off x="4513419" y="520700"/>
            <a:ext cx="31651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HEAT MAPS</a:t>
            </a:r>
          </a:p>
        </p:txBody>
      </p:sp>
    </p:spTree>
    <p:extLst>
      <p:ext uri="{BB962C8B-B14F-4D97-AF65-F5344CB8AC3E}">
        <p14:creationId xmlns:p14="http://schemas.microsoft.com/office/powerpoint/2010/main" val="2946381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074346-C4D2-294B-8994-5BD44A6A4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929" y="274477"/>
            <a:ext cx="6697823" cy="66978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29226B-02EC-494B-8D1D-201222DA2E8E}"/>
              </a:ext>
            </a:extLst>
          </p:cNvPr>
          <p:cNvSpPr txBox="1"/>
          <p:nvPr/>
        </p:nvSpPr>
        <p:spPr>
          <a:xfrm>
            <a:off x="3478809" y="520700"/>
            <a:ext cx="52343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PCA BATCH EFFECTS</a:t>
            </a:r>
          </a:p>
        </p:txBody>
      </p:sp>
    </p:spTree>
    <p:extLst>
      <p:ext uri="{BB962C8B-B14F-4D97-AF65-F5344CB8AC3E}">
        <p14:creationId xmlns:p14="http://schemas.microsoft.com/office/powerpoint/2010/main" val="2580914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CD4A15-4E5E-BB40-B056-1052CF1B9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537" y="332509"/>
            <a:ext cx="8074660" cy="60350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08DDA4-D8C7-1744-87C0-4D076A52025D}"/>
              </a:ext>
            </a:extLst>
          </p:cNvPr>
          <p:cNvSpPr txBox="1"/>
          <p:nvPr/>
        </p:nvSpPr>
        <p:spPr>
          <a:xfrm>
            <a:off x="3859809" y="127000"/>
            <a:ext cx="40689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BATCH EFFECTS</a:t>
            </a:r>
          </a:p>
        </p:txBody>
      </p:sp>
    </p:spTree>
    <p:extLst>
      <p:ext uri="{BB962C8B-B14F-4D97-AF65-F5344CB8AC3E}">
        <p14:creationId xmlns:p14="http://schemas.microsoft.com/office/powerpoint/2010/main" val="2149106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CBF292-D5DD-A746-8043-C2449A22E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35" y="2046086"/>
            <a:ext cx="5505551" cy="35692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7A9389-C8BA-D546-82C3-48E1ACB02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127" y="1659187"/>
            <a:ext cx="5810873" cy="43430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30C90F-B58A-2D42-B5AD-7B3638C18EBB}"/>
              </a:ext>
            </a:extLst>
          </p:cNvPr>
          <p:cNvSpPr txBox="1"/>
          <p:nvPr/>
        </p:nvSpPr>
        <p:spPr>
          <a:xfrm>
            <a:off x="1123485" y="520700"/>
            <a:ext cx="99450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GENE CLASSIFIERS OF BREAST CANCER</a:t>
            </a:r>
          </a:p>
        </p:txBody>
      </p:sp>
    </p:spTree>
    <p:extLst>
      <p:ext uri="{BB962C8B-B14F-4D97-AF65-F5344CB8AC3E}">
        <p14:creationId xmlns:p14="http://schemas.microsoft.com/office/powerpoint/2010/main" val="2592342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339</Words>
  <Application>Microsoft Macintosh PowerPoint</Application>
  <PresentationFormat>Widescreen</PresentationFormat>
  <Paragraphs>129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Noto Serif</vt:lpstr>
      <vt:lpstr>Times New Roman</vt:lpstr>
      <vt:lpstr>var(--font-family-sans)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Dillman, Allissa (NIH/NLM/NCBI) [C]</dc:creator>
  <cp:lastModifiedBy>Smith, Harold (NIH/NIDDK) [E]</cp:lastModifiedBy>
  <cp:revision>13</cp:revision>
  <dcterms:created xsi:type="dcterms:W3CDTF">2018-09-26T18:13:36Z</dcterms:created>
  <dcterms:modified xsi:type="dcterms:W3CDTF">2018-09-26T19:15:12Z</dcterms:modified>
</cp:coreProperties>
</file>